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311" r:id="rId4"/>
    <p:sldId id="312" r:id="rId5"/>
    <p:sldId id="275" r:id="rId6"/>
    <p:sldId id="320" r:id="rId7"/>
    <p:sldId id="321" r:id="rId8"/>
    <p:sldId id="276" r:id="rId9"/>
    <p:sldId id="313" r:id="rId10"/>
    <p:sldId id="314" r:id="rId11"/>
    <p:sldId id="277" r:id="rId12"/>
    <p:sldId id="327" r:id="rId13"/>
    <p:sldId id="328" r:id="rId14"/>
    <p:sldId id="329" r:id="rId15"/>
    <p:sldId id="330" r:id="rId16"/>
    <p:sldId id="331" r:id="rId17"/>
    <p:sldId id="278" r:id="rId18"/>
    <p:sldId id="315" r:id="rId19"/>
    <p:sldId id="316" r:id="rId20"/>
    <p:sldId id="317" r:id="rId21"/>
    <p:sldId id="318" r:id="rId22"/>
    <p:sldId id="322" r:id="rId23"/>
    <p:sldId id="323" r:id="rId24"/>
    <p:sldId id="324" r:id="rId25"/>
    <p:sldId id="325" r:id="rId26"/>
    <p:sldId id="319" r:id="rId27"/>
    <p:sldId id="326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15E7-67D2-4EF8-B2CE-97B8A1E48D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rapair2.org/pdf/2018-2019%20WRAP%20Workplan%20update%20Board%20Approved%20April.3.2019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65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Monthly Update on 2018-2019 WRAP </a:t>
            </a:r>
            <a:r>
              <a:rPr lang="en-US" dirty="0"/>
              <a:t>Workplan</a:t>
            </a:r>
            <a:br>
              <a:rPr lang="en-US" dirty="0"/>
            </a:br>
            <a:r>
              <a:rPr lang="en-US" sz="4400" dirty="0" smtClean="0"/>
              <a:t>January 29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, 2020</a:t>
            </a:r>
            <a:br>
              <a:rPr lang="en-US" sz="4400" dirty="0" smtClean="0"/>
            </a:br>
            <a:r>
              <a:rPr lang="en-US" sz="4400" dirty="0" smtClean="0"/>
              <a:t>TSC and Work Group Co-Chairs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376969"/>
            <a:ext cx="9144000" cy="162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Tribal Data WG</a:t>
            </a:r>
          </a:p>
          <a:p>
            <a:pPr algn="l"/>
            <a:r>
              <a:rPr lang="en-US" smtClean="0"/>
              <a:t>Fire and Smoke WG</a:t>
            </a:r>
          </a:p>
          <a:p>
            <a:pPr algn="l"/>
            <a:r>
              <a:rPr lang="en-US" smtClean="0"/>
              <a:t>Oil and Gas WG</a:t>
            </a:r>
          </a:p>
          <a:p>
            <a:pPr algn="l"/>
            <a:r>
              <a:rPr lang="en-US" smtClean="0"/>
              <a:t>Regional Technical Operations WG</a:t>
            </a:r>
          </a:p>
          <a:p>
            <a:pPr algn="l"/>
            <a:r>
              <a:rPr lang="en-US" smtClean="0"/>
              <a:t>Regional Haze Planning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5"/>
            <a:ext cx="1119091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Oil and Gas WG </a:t>
            </a:r>
            <a:r>
              <a:rPr lang="en-US" dirty="0"/>
              <a:t>Remaining Workplan Tasks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595848"/>
          <a:ext cx="10839275" cy="27762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51858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7282543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2304874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795059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Deliverable/Source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Delivery</a:t>
                      </a:r>
                      <a:r>
                        <a:rPr lang="en-US" baseline="0" dirty="0"/>
                        <a:t> Date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12.1 </a:t>
                      </a: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Regional Haze Planning Technical Support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56292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4.2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Task 2) Forecast Scenarios 2 &amp; 3 (OTB &amp; OTW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2020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9922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Task 3) Forecast Scenarios (Additional Reasonable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22771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12.2</a:t>
                      </a: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 and Gas Associated Regional Analysis Technical Support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37293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Task 4) Agency Program Review Memo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9186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FC0F42A-A2FE-4C14-91A5-8B9BF52DCF63}"/>
              </a:ext>
            </a:extLst>
          </p:cNvPr>
          <p:cNvSpPr/>
          <p:nvPr/>
        </p:nvSpPr>
        <p:spPr>
          <a:xfrm>
            <a:off x="838198" y="4532706"/>
            <a:ext cx="1103895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Workgroup </a:t>
            </a:r>
            <a:r>
              <a:rPr lang="en-US" sz="2800" dirty="0"/>
              <a:t>Coordination Upcoming: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February 11, 2020 – OGWG Bi-Monthly Call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Workgroup consensus on remaining work products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Workgroup </a:t>
            </a:r>
            <a:r>
              <a:rPr lang="en-US" sz="2400" i="1" dirty="0"/>
              <a:t>Self-Assessment</a:t>
            </a:r>
            <a:r>
              <a:rPr lang="en-US" sz="2400" dirty="0"/>
              <a:t> to determine future direction and needs of OGWG in the upcoming year</a:t>
            </a:r>
          </a:p>
        </p:txBody>
      </p:sp>
    </p:spTree>
    <p:extLst>
      <p:ext uri="{BB962C8B-B14F-4D97-AF65-F5344CB8AC3E}">
        <p14:creationId xmlns:p14="http://schemas.microsoft.com/office/powerpoint/2010/main" val="114255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Regional Technical Operations Work Group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8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&amp; Coordination by </a:t>
            </a:r>
            <a:r>
              <a:rPr lang="en-US" dirty="0">
                <a:solidFill>
                  <a:schemeClr val="accent3"/>
                </a:solidFill>
              </a:rPr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Review of 2014v2 </a:t>
            </a:r>
            <a:r>
              <a:rPr lang="en-US" dirty="0" err="1"/>
              <a:t>CAMx</a:t>
            </a:r>
            <a:r>
              <a:rPr lang="en-US" dirty="0"/>
              <a:t> model performance evaluation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AB7AC-D961-4607-B36B-975CC04C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53" y="2947735"/>
            <a:ext cx="5026105" cy="3910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B6EF-00AF-4C2C-A7F0-1FBB9402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47734"/>
            <a:ext cx="5030942" cy="391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E141F-D896-4E86-9478-4BB628F029D9}"/>
              </a:ext>
            </a:extLst>
          </p:cNvPr>
          <p:cNvSpPr txBox="1"/>
          <p:nvPr/>
        </p:nvSpPr>
        <p:spPr>
          <a:xfrm>
            <a:off x="3449314" y="2947733"/>
            <a:ext cx="539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Winter (left) and summer (right) simulated sulfate bias</a:t>
            </a:r>
          </a:p>
        </p:txBody>
      </p:sp>
    </p:spTree>
    <p:extLst>
      <p:ext uri="{BB962C8B-B14F-4D97-AF65-F5344CB8AC3E}">
        <p14:creationId xmlns:p14="http://schemas.microsoft.com/office/powerpoint/2010/main" val="417874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&amp; Coordination by </a:t>
            </a:r>
            <a:r>
              <a:rPr lang="en-US" dirty="0">
                <a:solidFill>
                  <a:schemeClr val="accent3"/>
                </a:solidFill>
              </a:rPr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Comparison of 2014v2 and representative baseline emissions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41F-D896-4E86-9478-4BB628F029D9}"/>
              </a:ext>
            </a:extLst>
          </p:cNvPr>
          <p:cNvSpPr txBox="1"/>
          <p:nvPr/>
        </p:nvSpPr>
        <p:spPr>
          <a:xfrm>
            <a:off x="1824795" y="2763904"/>
            <a:ext cx="806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2014v2 (left) and representative baseline (right) NOx emissions by state and sector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7D21161-9F5D-4BC2-8ECE-8A6CA9DE837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6" y="3133236"/>
            <a:ext cx="5826914" cy="3225550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BDEB6FF-722B-4D90-BCA9-D3190FC39BF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34" y="3133236"/>
            <a:ext cx="5826914" cy="32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&amp; Coordination by </a:t>
            </a:r>
            <a:r>
              <a:rPr lang="en-US" dirty="0">
                <a:solidFill>
                  <a:schemeClr val="accent3"/>
                </a:solidFill>
              </a:rPr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/>
              <a:t>IWDW-WAQS Technical Committee Meeting, Fort Collins, 12/18/19</a:t>
            </a:r>
          </a:p>
          <a:p>
            <a:pPr lvl="1"/>
            <a:r>
              <a:rPr lang="en-US" dirty="0"/>
              <a:t>RTOWG call, 1/22/20</a:t>
            </a:r>
          </a:p>
          <a:p>
            <a:pPr lvl="2"/>
            <a:r>
              <a:rPr lang="en-US" dirty="0"/>
              <a:t>Review of </a:t>
            </a:r>
            <a:r>
              <a:rPr lang="en-US" dirty="0" err="1"/>
              <a:t>CAMx</a:t>
            </a:r>
            <a:r>
              <a:rPr lang="en-US" dirty="0"/>
              <a:t> 2014v2 MPE</a:t>
            </a:r>
          </a:p>
          <a:p>
            <a:pPr lvl="2"/>
            <a:r>
              <a:rPr lang="en-US" dirty="0"/>
              <a:t>Representative baseline emission inventory comparison</a:t>
            </a:r>
          </a:p>
          <a:p>
            <a:pPr lvl="2"/>
            <a:r>
              <a:rPr lang="en-US" dirty="0"/>
              <a:t>Spec sheet for representative baseline source apportionment run</a:t>
            </a:r>
          </a:p>
          <a:p>
            <a:pPr lvl="1"/>
            <a:r>
              <a:rPr lang="en-US" dirty="0"/>
              <a:t>Weekly RTOWG co-chair calls</a:t>
            </a:r>
          </a:p>
          <a:p>
            <a:pPr lvl="1"/>
            <a:r>
              <a:rPr lang="en-US" dirty="0"/>
              <a:t>Weekly coordination call with Ramboll</a:t>
            </a:r>
          </a:p>
          <a:p>
            <a:pPr lvl="1"/>
            <a:r>
              <a:rPr lang="en-US" dirty="0"/>
              <a:t>Participation on other workgroup calls</a:t>
            </a:r>
          </a:p>
        </p:txBody>
      </p:sp>
    </p:spTree>
    <p:extLst>
      <p:ext uri="{BB962C8B-B14F-4D97-AF65-F5344CB8AC3E}">
        <p14:creationId xmlns:p14="http://schemas.microsoft.com/office/powerpoint/2010/main" val="125888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584874-2F7C-4C21-95DD-D5AE5BBCA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7" t="11052" r="19868" b="8369"/>
          <a:stretch/>
        </p:blipFill>
        <p:spPr>
          <a:xfrm>
            <a:off x="3829526" y="365125"/>
            <a:ext cx="8317149" cy="6247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68" y="2746012"/>
            <a:ext cx="36878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table includes </a:t>
            </a:r>
            <a:r>
              <a:rPr lang="en-US" sz="1600" dirty="0">
                <a:hlinkClick r:id="rId3"/>
              </a:rPr>
              <a:t>2018 -2019 WRAP </a:t>
            </a:r>
            <a:r>
              <a:rPr lang="en-US" sz="1600" dirty="0" err="1" smtClean="0">
                <a:hlinkClick r:id="rId3"/>
              </a:rPr>
              <a:t>Workplan</a:t>
            </a:r>
            <a:r>
              <a:rPr lang="en-US" sz="1600" dirty="0" smtClean="0"/>
              <a:t> tasks: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3.7</a:t>
            </a:r>
            <a:r>
              <a:rPr lang="en-US" sz="1600" dirty="0"/>
              <a:t> - </a:t>
            </a:r>
            <a:r>
              <a:rPr lang="en-US" sz="1600" dirty="0" smtClean="0"/>
              <a:t>Conduct/evaluate </a:t>
            </a:r>
            <a:r>
              <a:rPr lang="en-US" sz="1600" dirty="0"/>
              <a:t>2028 air quality </a:t>
            </a:r>
            <a:r>
              <a:rPr lang="en-US" sz="1600" dirty="0" smtClean="0"/>
              <a:t>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4.2</a:t>
            </a:r>
            <a:r>
              <a:rPr lang="en-US" sz="1600" dirty="0" smtClean="0"/>
              <a:t> – Sensitivity/control strategy evaluation modeling for 2028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4.3</a:t>
            </a:r>
            <a:r>
              <a:rPr lang="en-US" sz="1600" dirty="0" smtClean="0"/>
              <a:t> – Evaluate base year &amp; 2028 source apportionment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4.4</a:t>
            </a:r>
            <a:r>
              <a:rPr lang="en-US" sz="1600" dirty="0" smtClean="0"/>
              <a:t> - Evaluate change in visibility from base year to 2028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10.5</a:t>
            </a:r>
            <a:r>
              <a:rPr lang="en-US" sz="1600" dirty="0" smtClean="0"/>
              <a:t> - IWDW-WAQS 2028 on-the-books air quality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10.6</a:t>
            </a:r>
            <a:r>
              <a:rPr lang="en-US" sz="1600" dirty="0" smtClean="0"/>
              <a:t> – IWDW-WAQS FY source apportionment/sensitivity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10.7</a:t>
            </a:r>
            <a:r>
              <a:rPr lang="en-US" sz="1600" dirty="0" smtClean="0"/>
              <a:t> – IWDW-WAQS 2028 control scenarios’ air quality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91992">
            <a:off x="-986864" y="770661"/>
            <a:ext cx="624712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RTOWG</a:t>
            </a:r>
            <a:r>
              <a:rPr lang="en-US" dirty="0"/>
              <a:t> Remaining Workplan Tasks</a:t>
            </a:r>
          </a:p>
        </p:txBody>
      </p:sp>
    </p:spTree>
    <p:extLst>
      <p:ext uri="{BB962C8B-B14F-4D97-AF65-F5344CB8AC3E}">
        <p14:creationId xmlns:p14="http://schemas.microsoft.com/office/powerpoint/2010/main" val="25903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RTOWG</a:t>
            </a:r>
            <a:r>
              <a:rPr lang="en-US" dirty="0"/>
              <a:t> Remaining Workplan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Weighted Emissions Potential (WEP) analysis for 2028 </a:t>
            </a:r>
            <a:r>
              <a:rPr lang="en-US" dirty="0" smtClean="0"/>
              <a:t>on-the-books (Task 2.4)</a:t>
            </a:r>
            <a:endParaRPr lang="en-US" dirty="0"/>
          </a:p>
          <a:p>
            <a:r>
              <a:rPr lang="en-US" dirty="0"/>
              <a:t>Dynamic model evaluation for 2002, 2014 and </a:t>
            </a:r>
            <a:r>
              <a:rPr lang="en-US" dirty="0" smtClean="0"/>
              <a:t>2028 (Task 3.3)</a:t>
            </a:r>
            <a:endParaRPr lang="en-US" dirty="0"/>
          </a:p>
        </p:txBody>
      </p:sp>
      <p:pic>
        <p:nvPicPr>
          <p:cNvPr id="6" name="Picture 5" descr="\\dhex4\disk4\CenSARA_AOI\postproc\pynotebook\png\36km\ewrt.qd.2016.so2.CACR1.100m.72bt.zoom.png">
            <a:extLst>
              <a:ext uri="{FF2B5EF4-FFF2-40B4-BE49-F238E27FC236}">
                <a16:creationId xmlns:a16="http://schemas.microsoft.com/office/drawing/2014/main" id="{7AAEAAAF-8CE1-4630-8D9F-88E364343B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4859"/>
            <a:ext cx="5024621" cy="322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\\dhex4\disk4\CenSARA_AOI\postproc\pynotebook\png\36km\ewrt.qd.2016.nox.CACR1.100m.72bt.zoom.png">
            <a:extLst>
              <a:ext uri="{FF2B5EF4-FFF2-40B4-BE49-F238E27FC236}">
                <a16:creationId xmlns:a16="http://schemas.microsoft.com/office/drawing/2014/main" id="{9C4D2211-D592-4BA7-9419-C906DEA14B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04" y="3324859"/>
            <a:ext cx="5024621" cy="3168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15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Regional Haze Planning Work Group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7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Workplan</a:t>
            </a:r>
            <a:r>
              <a:rPr lang="en-US" dirty="0" smtClean="0"/>
              <a:t> Progress &amp; Coordination by the </a:t>
            </a:r>
            <a:r>
              <a:rPr lang="en-US" dirty="0" smtClean="0">
                <a:solidFill>
                  <a:srgbClr val="7030A0"/>
                </a:solidFill>
              </a:rPr>
              <a:t>Regional Haze Planning Work </a:t>
            </a:r>
            <a:r>
              <a:rPr lang="en-US" dirty="0">
                <a:solidFill>
                  <a:srgbClr val="7030A0"/>
                </a:solidFill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Reviewed the Regional Haze Storyboard</a:t>
            </a:r>
            <a:endParaRPr lang="en-US" dirty="0"/>
          </a:p>
          <a:p>
            <a:pPr lvl="1"/>
            <a:r>
              <a:rPr lang="en-US" dirty="0" smtClean="0"/>
              <a:t>Reviewed EPA’s ICR and the subsequent WRAP/WESTAR memo</a:t>
            </a:r>
          </a:p>
          <a:p>
            <a:pPr lvl="1"/>
            <a:r>
              <a:rPr lang="en-US" dirty="0" smtClean="0"/>
              <a:t>Approved the FAQs for the TSS v.2 website</a:t>
            </a:r>
          </a:p>
          <a:p>
            <a:pPr lvl="1"/>
            <a:r>
              <a:rPr lang="en-US" dirty="0" smtClean="0"/>
              <a:t>Discussed conforming work products to the American’s with Disabilities Act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/>
              <a:t>Workplan</a:t>
            </a:r>
            <a:r>
              <a:rPr lang="en-US" dirty="0"/>
              <a:t> Coordination Occurring over the Last Month</a:t>
            </a:r>
          </a:p>
          <a:p>
            <a:pPr lvl="1"/>
            <a:r>
              <a:rPr lang="en-US" dirty="0" smtClean="0"/>
              <a:t>Coordination and </a:t>
            </a:r>
            <a:r>
              <a:rPr lang="en-US" dirty="0" err="1" smtClean="0"/>
              <a:t>Glidepath</a:t>
            </a:r>
            <a:r>
              <a:rPr lang="en-US" dirty="0" smtClean="0"/>
              <a:t> Subcommittee, FAQs and Storyboard</a:t>
            </a:r>
          </a:p>
          <a:p>
            <a:pPr lvl="1"/>
            <a:r>
              <a:rPr lang="en-US" dirty="0" smtClean="0"/>
              <a:t>RTOWG, discussed modeling the Control Measures Scenario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6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5"/>
            <a:ext cx="1119091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RHPWG</a:t>
            </a:r>
            <a:r>
              <a:rPr lang="en-US" dirty="0" smtClean="0"/>
              <a:t> Remaining </a:t>
            </a:r>
            <a:r>
              <a:rPr lang="en-US" dirty="0" err="1" smtClean="0"/>
              <a:t>Workplan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36520"/>
          <a:ext cx="10515600" cy="262385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88771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6355260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1471569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795059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Deliverable/Source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Delivery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dirty="0" smtClean="0"/>
                        <a:t>2.3 Develop and refine 2028 forecasts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Refined 2028 control measures inventory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</a:t>
                      </a:r>
                      <a:r>
                        <a:rPr lang="en-US" baseline="0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9922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dirty="0" smtClean="0"/>
                        <a:t>5.5 Identify 2028 emission reductions from control strategies and incorporate in 2028 inventory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Tribes, states, and locals provide revisions to 2028 emission inventory reflecting application of controls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February/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March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22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90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Tribal Data Work Group</a:t>
            </a:r>
          </a:p>
        </p:txBody>
      </p:sp>
    </p:spTree>
    <p:extLst>
      <p:ext uri="{BB962C8B-B14F-4D97-AF65-F5344CB8AC3E}">
        <p14:creationId xmlns:p14="http://schemas.microsoft.com/office/powerpoint/2010/main" val="275093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&amp; Coordination by the </a:t>
            </a:r>
            <a:r>
              <a:rPr lang="en-US" dirty="0" smtClean="0">
                <a:solidFill>
                  <a:schemeClr val="accent5"/>
                </a:solidFill>
              </a:rPr>
              <a:t>Control Measures Subcommittee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/>
              <a:t>Call was held on November 25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States in various stages of 4-factor analysis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Next call on January 27th</a:t>
            </a:r>
            <a:endParaRPr lang="en-US" dirty="0"/>
          </a:p>
          <a:p>
            <a:r>
              <a:rPr lang="en-US" dirty="0" smtClean="0"/>
              <a:t>Workplan </a:t>
            </a:r>
            <a:r>
              <a:rPr lang="en-US" dirty="0"/>
              <a:t>Coordination Occurring over the Last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27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5"/>
            <a:ext cx="1119091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Control Measures Subcommittee </a:t>
            </a:r>
            <a:r>
              <a:rPr lang="en-US" dirty="0" smtClean="0"/>
              <a:t>Remaining Workplan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198400"/>
              </p:ext>
            </p:extLst>
          </p:nvPr>
        </p:nvGraphicFramePr>
        <p:xfrm>
          <a:off x="838200" y="1736520"/>
          <a:ext cx="10515600" cy="20752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97867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4946164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1471569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795059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Deliverable/Source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Delivery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  States conduct 4-factor control measures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WRAP</a:t>
                      </a:r>
                      <a:r>
                        <a:rPr lang="en-US" baseline="0" dirty="0" smtClean="0"/>
                        <a:t> states 4-factor review of RP sources – western states are in various stages of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91863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  Identify 2028 control strategies and incorporate in 2028 inventory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WRAP</a:t>
                      </a:r>
                      <a:r>
                        <a:rPr lang="en-US" baseline="0" dirty="0" smtClean="0"/>
                        <a:t> states still conducting 2028 control strategy review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0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2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Coordination and Glide Path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487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January meeting canceled, next meeting Feb 13, 2020</a:t>
            </a:r>
          </a:p>
          <a:p>
            <a:endParaRPr lang="en-US" dirty="0" smtClean="0"/>
          </a:p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Progress </a:t>
            </a:r>
            <a:r>
              <a:rPr lang="en-US" dirty="0" smtClean="0"/>
              <a:t>for December</a:t>
            </a:r>
          </a:p>
          <a:p>
            <a:pPr lvl="1"/>
            <a:r>
              <a:rPr lang="en-US" dirty="0" smtClean="0"/>
              <a:t>Elevated TSS FAQ Document to RHPWG</a:t>
            </a:r>
          </a:p>
          <a:p>
            <a:pPr lvl="1"/>
            <a:r>
              <a:rPr lang="en-US" dirty="0" smtClean="0"/>
              <a:t>Reviewed TSS Glossary for missing terms</a:t>
            </a:r>
          </a:p>
          <a:p>
            <a:pPr lvl="1"/>
            <a:r>
              <a:rPr lang="en-US" dirty="0" smtClean="0"/>
              <a:t>Reviewed of Emissions and Modeling Scenarios Comparison Specs</a:t>
            </a:r>
          </a:p>
          <a:p>
            <a:pPr lvl="1"/>
            <a:r>
              <a:rPr lang="en-US" dirty="0" smtClean="0"/>
              <a:t>TSSv2 Delivery Update Presentation</a:t>
            </a:r>
          </a:p>
          <a:p>
            <a:pPr lvl="1"/>
            <a:r>
              <a:rPr lang="en-US" dirty="0" smtClean="0"/>
              <a:t>IMPROVE Steering Committee Input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Tasks for the Next Two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Continue overview of TSSv2 development</a:t>
            </a:r>
          </a:p>
          <a:p>
            <a:pPr lvl="1"/>
            <a:r>
              <a:rPr lang="en-US" dirty="0" smtClean="0"/>
              <a:t>Gain consensus on TSS FAQ and Glossary</a:t>
            </a:r>
          </a:p>
          <a:p>
            <a:pPr lvl="1"/>
            <a:r>
              <a:rPr lang="en-US" dirty="0" smtClean="0"/>
              <a:t>Revisit TSS Priorities document</a:t>
            </a:r>
          </a:p>
          <a:p>
            <a:pPr lvl="1"/>
            <a:r>
              <a:rPr lang="en-US" dirty="0" smtClean="0"/>
              <a:t>Support creation of RH 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4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5"/>
            <a:ext cx="1119091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Coordination and Glide Path Subcommittee 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/>
              <a:t>WG Remaining </a:t>
            </a:r>
            <a:r>
              <a:rPr lang="en-US" dirty="0" err="1" smtClean="0"/>
              <a:t>Workplan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36520"/>
          <a:ext cx="10515600" cy="35677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0835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7013196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1471569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795059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Deliverable/Source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Delivery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 Assess needs for materials useful to SIP planners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 queries to SC leads and states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capacity of RHPWG and Subcommittees to meet state-identified needs, delegate lead responsibility for appropriate tasks, and communicate decisions back to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Ongoing through</a:t>
                      </a:r>
                      <a:r>
                        <a:rPr lang="en-US" sz="1100" baseline="0" dirty="0" smtClean="0"/>
                        <a:t> 2021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37293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 Identify and compile existing materials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Centralized list of/links to useful references and resources related to training and outreach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 of training and outreach materials or methods used by states/locals/tribes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Summer</a:t>
                      </a:r>
                      <a:r>
                        <a:rPr lang="en-US" sz="1100" baseline="0" dirty="0" smtClean="0"/>
                        <a:t> 2020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91863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 Develop new materials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High-level overview of RH planning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Glossary – haze-related terms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FAQs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Storyboard – Haze in the west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Webinar presentations to states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resources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Ongoing through 2020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00028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 Oversee completion and distribution of materials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working drafts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 docketing process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appropriate posting location(s)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Schedule and support/facilitate training webinars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through 2020 (See TSS Docketing Process and WRAP/TSS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Posting)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82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17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5"/>
            <a:ext cx="1119091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Coordination and Glide Path Subcommittee 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/>
              <a:t>WG Remaining </a:t>
            </a:r>
            <a:r>
              <a:rPr lang="en-US" dirty="0" err="1" smtClean="0"/>
              <a:t>Workplan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36520"/>
          <a:ext cx="10515600" cy="44469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0835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7013196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1471569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795059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Deliverable/Source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Delivery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 Review TSS v1 for priority needs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needs document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Spring 2020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9922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Coordinate and review TSS v2 monitor data tool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Haze analysis tool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Visibility summary tool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Ongoing through 2020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22771"/>
                  </a:ext>
                </a:extLst>
              </a:tr>
              <a:tr h="367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 Coordinate and review TSS v2 emissions data and projections tool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emissions inventory tool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2028 emissions projections tool (base case and control measures scenario)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Ongoing through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37293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 Coordinate and review TSS v2 base year modeling tool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year modeling results tool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</a:t>
                      </a:r>
                      <a:r>
                        <a:rPr lang="en-US" sz="1100" baseline="0" dirty="0" smtClean="0"/>
                        <a:t> yet started, refer to revised modeling timeline</a:t>
                      </a:r>
                      <a:endParaRPr lang="en-US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91863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 Coordinate and review TSS v2 2028 on-the-books modeling results tool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2028 base case modeling tool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</a:t>
                      </a:r>
                      <a:r>
                        <a:rPr lang="en-US" sz="1100" baseline="0" dirty="0" smtClean="0"/>
                        <a:t> yet started, refer to revised modeling timeline</a:t>
                      </a:r>
                      <a:endParaRPr lang="en-US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00028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 Coordinate and review TSS v2 reasonable control modeling tool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Reasonable control scenario modeling tool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</a:t>
                      </a:r>
                      <a:r>
                        <a:rPr lang="en-US" sz="1100" baseline="0" dirty="0" smtClean="0"/>
                        <a:t> yet started, refer to revised modeling timeline</a:t>
                      </a:r>
                      <a:endParaRPr lang="en-US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82167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 Provide TSS training webinars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 webinars integrated with topics for educational outreach efforts (see Task 6.4 above)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Ongoing through 2020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3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92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5"/>
            <a:ext cx="1119091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Coordination and Glide Path Subcommittee 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/>
              <a:t>WG Remaining </a:t>
            </a:r>
            <a:r>
              <a:rPr lang="en-US" dirty="0" err="1" smtClean="0"/>
              <a:t>Workplan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36520"/>
          <a:ext cx="10515600" cy="312709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0835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7013196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1471569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795059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Deliverable/Source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Delivery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367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 Coordinate and support informal consultation among WRAP member agencies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Keep record of WRAP-facilitated meetings and conference calls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Prepare and disseminate communication log template and other communication templates, as needed, for use by states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regional information sharing and informal consultation between agencies throughout analysis and SIP development tasks, and beyond, as needed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through July 2021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37293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 Support state-led SIP development, formal consultation, and public review for July 31, 2021 submission to EPA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a regional forum to support coordination regarding the following state tasks: 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-Formal FLM Consultation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Notice Period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Hearing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to Public Comments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 included in RH SIP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Appendix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Packaging for Submittal to U.S. EPA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through July 2021 (depends on State schedule)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91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298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Workplan</a:t>
            </a:r>
            <a:r>
              <a:rPr lang="en-US" dirty="0" smtClean="0"/>
              <a:t> Progress &amp; Coordination by RHPWG </a:t>
            </a:r>
            <a:r>
              <a:rPr lang="en-US" dirty="0" smtClean="0">
                <a:solidFill>
                  <a:schemeClr val="accent2"/>
                </a:solidFill>
              </a:rPr>
              <a:t>Emissions </a:t>
            </a:r>
            <a:r>
              <a:rPr lang="en-US" dirty="0">
                <a:solidFill>
                  <a:schemeClr val="accent2"/>
                </a:solidFill>
              </a:rPr>
              <a:t>Inventory &amp; Modeling Protocol </a:t>
            </a:r>
            <a:r>
              <a:rPr lang="en-US" dirty="0" smtClean="0">
                <a:solidFill>
                  <a:schemeClr val="accent2"/>
                </a:solidFill>
              </a:rPr>
              <a:t>SC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Mobile source EI future projections completed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2014v2 Base Case model performance evaluation</a:t>
            </a:r>
          </a:p>
          <a:p>
            <a:r>
              <a:rPr lang="en-US" dirty="0" err="1" smtClean="0"/>
              <a:t>Workplan</a:t>
            </a:r>
            <a:r>
              <a:rPr lang="en-US" dirty="0" smtClean="0"/>
              <a:t> Coordination Occurring over the Last Month</a:t>
            </a:r>
          </a:p>
          <a:p>
            <a:pPr lvl="1"/>
            <a:r>
              <a:rPr lang="en-US" dirty="0" smtClean="0"/>
              <a:t>Coordinate with other subcommittees, states, and contractor as needed to review/update emissions as needed.  </a:t>
            </a:r>
          </a:p>
          <a:p>
            <a:pPr lvl="1"/>
            <a:r>
              <a:rPr lang="en-US" dirty="0" smtClean="0"/>
              <a:t>Share info with states/locals about linkage between 4-factor analyses and controls scenario modeling inputs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77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197070"/>
            <a:ext cx="111909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Emission Inventory &amp; Modeling Protocol </a:t>
            </a:r>
            <a:r>
              <a:rPr lang="en-US" dirty="0" err="1" smtClean="0">
                <a:solidFill>
                  <a:schemeClr val="accent2"/>
                </a:solidFill>
              </a:rPr>
              <a:t>Sc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Remaining </a:t>
            </a:r>
            <a:r>
              <a:rPr lang="en-US" dirty="0" err="1" smtClean="0"/>
              <a:t>Workplan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788350"/>
              </p:ext>
            </p:extLst>
          </p:nvPr>
        </p:nvGraphicFramePr>
        <p:xfrm>
          <a:off x="486561" y="1499589"/>
          <a:ext cx="11322263" cy="49821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04045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7415698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1602520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7696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Expected Delivery</a:t>
                      </a:r>
                      <a:r>
                        <a:rPr lang="en-US" sz="1600" baseline="0" dirty="0" smtClean="0"/>
                        <a:t> Date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584284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 Base Year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Report on results of base year visibility, source apportionment modeling, and model performance evaluation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781883"/>
                  </a:ext>
                </a:extLst>
              </a:tr>
              <a:tr h="55967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3.7 Future Year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on results of future year visibility, source apportionment, sensitivity modeling, and control scenario modeling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9922"/>
                  </a:ext>
                </a:extLst>
              </a:tr>
              <a:tr h="82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 Evaluate 2028 sensitivity &amp; control strategy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RTOWG contractor-supported report presenting results of sensitivity testing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22771"/>
                  </a:ext>
                </a:extLst>
              </a:tr>
              <a:tr h="796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 Evaluate 2028 source appointment modeling 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RTOWG contractor-supported report on results of source apportionment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37293"/>
                  </a:ext>
                </a:extLst>
              </a:tr>
              <a:tr h="383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 Evaluate change in visibility from base year to 2028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RTOWG contractor-supported report on Reasonable Progress Goals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Assessment of visibility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91863"/>
                  </a:ext>
                </a:extLst>
              </a:tr>
              <a:tr h="383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5.4 Evaluate emission source impacts on 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RTOWG – contractor supported Weighted Emissions Potential (WEP) analysis that will provide WEP maps of source areas impacting each Class I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April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0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551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15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&amp; Coordination by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Tribal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Extension drafted for remaining task/budget for ITEP/EN3 project contract (13 page Tribal oil &amp; gas report by EN3)</a:t>
            </a:r>
          </a:p>
          <a:p>
            <a:pPr lvl="1"/>
            <a:r>
              <a:rPr lang="en-US" dirty="0"/>
              <a:t>SOW for 2020 work provided by ITEP; discussion on TDWG calls of focus for 2020 activity: 1. technical assistance for tribes with state SIP (or related) reviews; possibly 2. continued work on tribal contacts list</a:t>
            </a:r>
          </a:p>
          <a:p>
            <a:r>
              <a:rPr lang="en-US" dirty="0" err="1"/>
              <a:t>Workplan</a:t>
            </a:r>
            <a:r>
              <a:rPr lang="en-US" dirty="0"/>
              <a:t> Coordination Occurring over the Last Month</a:t>
            </a:r>
          </a:p>
          <a:p>
            <a:pPr lvl="1"/>
            <a:r>
              <a:rPr lang="en-US" dirty="0"/>
              <a:t>Tribal oil &amp; gas report by EN3 was shared with OGWG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3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5"/>
            <a:ext cx="1119091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Tribal Data WG </a:t>
            </a:r>
            <a:r>
              <a:rPr lang="en-US" dirty="0"/>
              <a:t>Remaining Workplan Tasks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384791"/>
              </p:ext>
            </p:extLst>
          </p:nvPr>
        </p:nvGraphicFramePr>
        <p:xfrm>
          <a:off x="838200" y="1736520"/>
          <a:ext cx="10515600" cy="29896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0835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4871038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3613727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795059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Deliverable/Source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Delivery</a:t>
                      </a:r>
                      <a:r>
                        <a:rPr lang="en-US" baseline="0" dirty="0"/>
                        <a:t> Date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dirty="0"/>
                        <a:t> ITEP Project 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EN3 (13 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 oil &amp; gas tribal data report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 off for comments from OGWG is 1/31/20. No date yet for final 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9922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dirty="0"/>
                        <a:t>TDWG </a:t>
                      </a:r>
                      <a:r>
                        <a:rPr lang="en-US" dirty="0" err="1"/>
                        <a:t>appdx</a:t>
                      </a:r>
                      <a:r>
                        <a:rPr lang="en-US" dirty="0"/>
                        <a:t> task- Tribal membership in WRAP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Participation letter- distributed.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Tom’s draft due 1/24/20, cut off for TDWG comments is 2/5. No date yet for 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91863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dirty="0"/>
                        <a:t>Web list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update list with “Complete” tasks (1.1.4, 1.5, 1.6)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yet discussed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0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22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Fire and Smoke Work Group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7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Workplan</a:t>
            </a:r>
            <a:r>
              <a:rPr lang="en-US" dirty="0" smtClean="0"/>
              <a:t> Progress by </a:t>
            </a:r>
            <a:r>
              <a:rPr lang="en-US" dirty="0" smtClean="0">
                <a:solidFill>
                  <a:srgbClr val="C00000"/>
                </a:solidFill>
              </a:rPr>
              <a:t>Fire and Smoke Work </a:t>
            </a:r>
            <a:r>
              <a:rPr lang="en-US" dirty="0">
                <a:solidFill>
                  <a:srgbClr val="C00000"/>
                </a:solidFill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smtClean="0"/>
              <a:t>Workgroup reviewed progress on new Smoke Management Layer on WRAP map</a:t>
            </a:r>
            <a:endParaRPr lang="en-US" dirty="0"/>
          </a:p>
          <a:p>
            <a:pPr lvl="1"/>
            <a:r>
              <a:rPr lang="en-US" smtClean="0"/>
              <a:t>Consultant developed two Future Fire Scenarios for Regional Haze modeling (submitted to modelers?)</a:t>
            </a:r>
          </a:p>
          <a:p>
            <a:pPr lvl="1"/>
            <a:r>
              <a:rPr lang="en-US" smtClean="0"/>
              <a:t>Workgroup discussed the draft FETS Transition Action Plan</a:t>
            </a:r>
            <a:endParaRPr lang="en-US" dirty="0" smtClean="0"/>
          </a:p>
          <a:p>
            <a:pPr lvl="1"/>
            <a:r>
              <a:rPr lang="en-US" smtClean="0"/>
              <a:t>Another call planned for early February to review the final WRAP workplan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5"/>
            <a:ext cx="1119091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Fire and Smoke WG </a:t>
            </a:r>
            <a:r>
              <a:rPr lang="en-US" dirty="0" smtClean="0"/>
              <a:t>Remaining </a:t>
            </a:r>
            <a:r>
              <a:rPr lang="en-US" dirty="0" err="1" smtClean="0"/>
              <a:t>Workplan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888706"/>
              </p:ext>
            </p:extLst>
          </p:nvPr>
        </p:nvGraphicFramePr>
        <p:xfrm>
          <a:off x="777815" y="1719268"/>
          <a:ext cx="10515600" cy="27106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0835">
                  <a:extLst>
                    <a:ext uri="{9D8B030D-6E8A-4147-A177-3AD203B41FA5}">
                      <a16:colId xmlns:a16="http://schemas.microsoft.com/office/drawing/2014/main" val="953774205"/>
                    </a:ext>
                  </a:extLst>
                </a:gridCol>
                <a:gridCol w="7013196">
                  <a:extLst>
                    <a:ext uri="{9D8B030D-6E8A-4147-A177-3AD203B41FA5}">
                      <a16:colId xmlns:a16="http://schemas.microsoft.com/office/drawing/2014/main" val="39860251"/>
                    </a:ext>
                  </a:extLst>
                </a:gridCol>
                <a:gridCol w="1471569">
                  <a:extLst>
                    <a:ext uri="{9D8B030D-6E8A-4147-A177-3AD203B41FA5}">
                      <a16:colId xmlns:a16="http://schemas.microsoft.com/office/drawing/2014/main" val="155803618"/>
                    </a:ext>
                  </a:extLst>
                </a:gridCol>
              </a:tblGrid>
              <a:tr h="698943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Deliverable/Source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Delivery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9570"/>
                  </a:ext>
                </a:extLst>
              </a:tr>
              <a:tr h="1768486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VI. Wildfire coordination between states/tribes on wildfire response and smoke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Determine how states, tribes, and federal agencies coordinate (or don’t) during wildfire season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Identify ways to improve coordination</a:t>
                      </a:r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 to discuss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87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Oil and Gas Work Group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&amp; Coordination by </a:t>
            </a:r>
            <a:r>
              <a:rPr lang="en-US" dirty="0">
                <a:solidFill>
                  <a:srgbClr val="00B0F0"/>
                </a:solidFill>
              </a:rPr>
              <a:t>Oil and Gas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OGWG and Project Management Team (PMT) review and feedback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Tasks 2, 3, 4 – Underway</a:t>
            </a:r>
          </a:p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Jan 21 – Project Management Team Call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OGWG and PMT review and feedback on draft work products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Final Draft Edition for TDWG - EN3's comparative evaluation of inventories of tribal oil- and gas-production-related emissions sources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Alternate Scenarios Draft Report/Memo (2 scenarios included) &amp; spreadsheets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Additional Reasonable Controls Report/Memo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Agency Input to describe state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1797</Words>
  <Application>Microsoft Office PowerPoint</Application>
  <PresentationFormat>Widescreen</PresentationFormat>
  <Paragraphs>264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Monthly Update on 2018-2019 WRAP Workplan January 29th, 2020 TSC and Work Group Co-Chairs Call</vt:lpstr>
      <vt:lpstr>Tribal Data Work Group</vt:lpstr>
      <vt:lpstr>Workplan Progress &amp; Coordination by the Tribal Data Work Group</vt:lpstr>
      <vt:lpstr>Tribal Data WG Remaining Workplan Tasks</vt:lpstr>
      <vt:lpstr>Fire and Smoke Work Group</vt:lpstr>
      <vt:lpstr>Workplan Progress by Fire and Smoke Work Group</vt:lpstr>
      <vt:lpstr>Fire and Smoke WG Remaining Workplan Tasks</vt:lpstr>
      <vt:lpstr>Oil and Gas Work Group</vt:lpstr>
      <vt:lpstr>Workplan Progress &amp; Coordination by Oil and Gas Work Group</vt:lpstr>
      <vt:lpstr>Oil and Gas WG Remaining Workplan Tasks</vt:lpstr>
      <vt:lpstr>Regional Technical Operations Work Group</vt:lpstr>
      <vt:lpstr>Workplan Progress &amp; Coordination by RTOWG</vt:lpstr>
      <vt:lpstr>Workplan Progress &amp; Coordination by RTOWG</vt:lpstr>
      <vt:lpstr>Workplan Progress &amp; Coordination by RTOWG</vt:lpstr>
      <vt:lpstr>RTOWG Remaining Workplan Tasks</vt:lpstr>
      <vt:lpstr>RTOWG Remaining Workplan Tasks</vt:lpstr>
      <vt:lpstr>Regional Haze Planning Work Group</vt:lpstr>
      <vt:lpstr>Workplan Progress &amp; Coordination by the Regional Haze Planning Work Group</vt:lpstr>
      <vt:lpstr>RHPWG Remaining Workplan Tasks</vt:lpstr>
      <vt:lpstr>Workplan Progress &amp; Coordination by the Control Measures Subcommittee</vt:lpstr>
      <vt:lpstr>Control Measures Subcommittee Remaining Workplan Tasks</vt:lpstr>
      <vt:lpstr>Workplan Progress by  Coordination and Glide Path Subcommittee</vt:lpstr>
      <vt:lpstr>Coordination and Glide Path Subcommittee  WG Remaining Workplan Tasks</vt:lpstr>
      <vt:lpstr>Coordination and Glide Path Subcommittee  WG Remaining Workplan Tasks</vt:lpstr>
      <vt:lpstr>Coordination and Glide Path Subcommittee  WG Remaining Workplan Tasks</vt:lpstr>
      <vt:lpstr>Workplan Progress &amp; Coordination by RHPWG Emissions Inventory &amp; Modeling Protocol SC</vt:lpstr>
      <vt:lpstr>Emission Inventory &amp; Modeling Protocol Sc  Remaining Workplan Tasks</vt:lpstr>
      <vt:lpstr>PowerPoint Presentation</vt:lpstr>
    </vt:vector>
  </TitlesOfParts>
  <Company>ADEQ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 May 29th, 2019 TSC and Work Group Co-Chairs Call</dc:title>
  <dc:creator>Ryan C. Templeton</dc:creator>
  <cp:lastModifiedBy>Ryan C. Templeton</cp:lastModifiedBy>
  <cp:revision>44</cp:revision>
  <dcterms:created xsi:type="dcterms:W3CDTF">2019-05-28T14:18:48Z</dcterms:created>
  <dcterms:modified xsi:type="dcterms:W3CDTF">2020-01-29T13:35:11Z</dcterms:modified>
</cp:coreProperties>
</file>